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4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562" autoAdjust="0"/>
  </p:normalViewPr>
  <p:slideViewPr>
    <p:cSldViewPr>
      <p:cViewPr varScale="1">
        <p:scale>
          <a:sx n="63" d="100"/>
          <a:sy n="63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500A-9BF0-4571-BDD8-6A5F4857BC54}" type="datetimeFigureOut">
              <a:rPr lang="en-IN" smtClean="0"/>
              <a:t>20-02-2024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EA8B-D11F-4BE8-AD38-B0F6487CC3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87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EA8B-D11F-4BE8-AD38-B0F6487CC36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45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aral\Contacts\Desktop\sticky note pa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828800"/>
            <a:ext cx="1828799" cy="437704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Taral\Contacts\Desktop\logo 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53000"/>
            <a:ext cx="2514600" cy="914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ral\Contacts\Desktop\sticky note pa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52359"/>
            <a:ext cx="1828799" cy="437704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:\Users\Taral\Contacts\Desktop\logo 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2190622" cy="796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4384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useo Sans 300" pitchFamily="50" charset="0"/>
              </a:rPr>
              <a:t>THANK</a:t>
            </a:r>
            <a:r>
              <a:rPr lang="en-US" dirty="0" smtClean="0">
                <a:latin typeface="Museo Sans 900" pitchFamily="50" charset="0"/>
              </a:rPr>
              <a:t> </a:t>
            </a:r>
            <a:r>
              <a:rPr lang="en-US" dirty="0" smtClean="0">
                <a:latin typeface="Museo Sans 700" pitchFamily="50" charset="0"/>
              </a:rPr>
              <a:t> </a:t>
            </a:r>
            <a:r>
              <a:rPr lang="en-US" dirty="0" smtClean="0">
                <a:latin typeface="Museo Sans 900" pitchFamily="50" charset="0"/>
              </a:rPr>
              <a:t>YOU</a:t>
            </a:r>
            <a:endParaRPr lang="en-US" dirty="0">
              <a:latin typeface="Museo Sans 900" pitchFamily="50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4039394" y="3352006"/>
            <a:ext cx="1066006" cy="794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WALLPAPERS-02-02-02-02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990600"/>
            <a:ext cx="2429261" cy="4724410"/>
          </a:xfrm>
          <a:prstGeom prst="rect">
            <a:avLst/>
          </a:prstGeom>
        </p:spPr>
      </p:pic>
      <p:pic>
        <p:nvPicPr>
          <p:cNvPr id="8" name="Picture 3" descr="C:\Users\Taral\Contacts\Desktop\logo 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2514600" cy="914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85800" y="3048000"/>
            <a:ext cx="8550656" cy="996564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72" panose="020B0503030000000003" pitchFamily="34" charset="0"/>
                <a:cs typeface="72" panose="020B0503030000000003" pitchFamily="34" charset="0"/>
              </a:rPr>
              <a:t>Annual Plan for FY 2023-24</a:t>
            </a:r>
            <a:endParaRPr lang="en-IN" sz="2400" b="1" u="sng" dirty="0">
              <a:solidFill>
                <a:srgbClr val="FF0000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219200"/>
            <a:ext cx="650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72" panose="020B0503030000000003"/>
              </a:rPr>
              <a:t>Presentation</a:t>
            </a:r>
          </a:p>
          <a:p>
            <a:pPr algn="ctr"/>
            <a:r>
              <a:rPr lang="en-US" sz="3200" b="1" dirty="0" smtClean="0">
                <a:latin typeface="72" panose="020B0503030000000003"/>
              </a:rPr>
              <a:t> on </a:t>
            </a:r>
          </a:p>
          <a:p>
            <a:r>
              <a:rPr lang="en-US" sz="3200" b="1" dirty="0" smtClean="0">
                <a:latin typeface="72" panose="020B0503030000000003"/>
              </a:rPr>
              <a:t>   Corporate Social Responsibility </a:t>
            </a:r>
            <a:endParaRPr lang="en-IN" sz="3200" b="1" dirty="0">
              <a:latin typeface="72" panose="020B05030300000000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517525"/>
            <a:ext cx="7772400" cy="549275"/>
          </a:xfr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72" panose="020B0503030000000003" pitchFamily="34" charset="0"/>
                <a:cs typeface="72" panose="020B0503030000000003" pitchFamily="34" charset="0"/>
              </a:rPr>
              <a:t>Overview</a:t>
            </a:r>
            <a:endParaRPr lang="en-IN" sz="32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14400" y="1106658"/>
            <a:ext cx="7772400" cy="50339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72" panose="020B0503030000000003" pitchFamily="34" charset="0"/>
                <a:cs typeface="72" panose="020B0503030000000003" pitchFamily="34" charset="0"/>
              </a:rPr>
              <a:t>Corporate </a:t>
            </a:r>
            <a:r>
              <a:rPr lang="en-US" sz="2000" dirty="0">
                <a:latin typeface="72" panose="020B0503030000000003" pitchFamily="34" charset="0"/>
                <a:cs typeface="72" panose="020B0503030000000003" pitchFamily="34" charset="0"/>
              </a:rPr>
              <a:t>Social Responsibility (CSR) as per Section 135 of the Companies Act 2013 necessitates that companies allocate a Quantum of Spend </a:t>
            </a:r>
            <a:r>
              <a:rPr lang="en-US" sz="2000" dirty="0" smtClean="0">
                <a:latin typeface="72" panose="020B0503030000000003" pitchFamily="34" charset="0"/>
                <a:cs typeface="72" panose="020B0503030000000003" pitchFamily="34" charset="0"/>
              </a:rPr>
              <a:t>at least 2</a:t>
            </a:r>
            <a:r>
              <a:rPr lang="en-US" sz="2000" dirty="0">
                <a:latin typeface="72" panose="020B0503030000000003" pitchFamily="34" charset="0"/>
                <a:cs typeface="72" panose="020B0503030000000003" pitchFamily="34" charset="0"/>
              </a:rPr>
              <a:t>% </a:t>
            </a:r>
            <a:r>
              <a:rPr lang="en-US" sz="2000" dirty="0" smtClean="0">
                <a:latin typeface="72" panose="020B0503030000000003" pitchFamily="34" charset="0"/>
                <a:cs typeface="72" panose="020B0503030000000003" pitchFamily="34" charset="0"/>
              </a:rPr>
              <a:t>of </a:t>
            </a:r>
            <a:r>
              <a:rPr lang="en-US" sz="2000" dirty="0">
                <a:latin typeface="72" panose="020B0503030000000003" pitchFamily="34" charset="0"/>
                <a:cs typeface="72" panose="020B0503030000000003" pitchFamily="34" charset="0"/>
              </a:rPr>
              <a:t>their average net profit from the preceding three years</a:t>
            </a:r>
            <a:r>
              <a:rPr lang="en-US" sz="2000" dirty="0" smtClean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72" panose="020B0503030000000003" pitchFamily="34" charset="0"/>
                <a:cs typeface="72" panose="020B0503030000000003" pitchFamily="34" charset="0"/>
              </a:rPr>
              <a:t>FY 2023-24 Plan:</a:t>
            </a:r>
            <a:endParaRPr lang="en-IN" sz="2400" b="1" dirty="0" smtClean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	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>
                <a:latin typeface="72" panose="020B0503030000000003" pitchFamily="34" charset="0"/>
                <a:cs typeface="72" panose="020B0503030000000003" pitchFamily="34" charset="0"/>
              </a:rPr>
              <a:t>                                                 .</a:t>
            </a:r>
            <a:endParaRPr lang="en-US" sz="1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7769"/>
              </p:ext>
            </p:extLst>
          </p:nvPr>
        </p:nvGraphicFramePr>
        <p:xfrm>
          <a:off x="1371600" y="3810000"/>
          <a:ext cx="58674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539593102"/>
                    </a:ext>
                  </a:extLst>
                </a:gridCol>
                <a:gridCol w="2717517">
                  <a:extLst>
                    <a:ext uri="{9D8B030D-6E8A-4147-A177-3AD203B41FA5}">
                      <a16:colId xmlns:a16="http://schemas.microsoft.com/office/drawing/2014/main" val="236002564"/>
                    </a:ext>
                  </a:extLst>
                </a:gridCol>
                <a:gridCol w="2464083">
                  <a:extLst>
                    <a:ext uri="{9D8B030D-6E8A-4147-A177-3AD203B41FA5}">
                      <a16:colId xmlns:a16="http://schemas.microsoft.com/office/drawing/2014/main" val="392679572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Sl.No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CSR obligation</a:t>
                      </a:r>
                      <a:r>
                        <a:rPr lang="en-US" sz="1600" baseline="0" dirty="0" smtClean="0"/>
                        <a:t> of 2% of average net profit from the preceding three years in INR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Carry Forward of Last</a:t>
                      </a:r>
                      <a:r>
                        <a:rPr lang="en-US" sz="1600" baseline="0" dirty="0" smtClean="0"/>
                        <a:t> FY excess spent  in INR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995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1,27,10,911/-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1,55,415/-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72" panose="020B0503030000000003" pitchFamily="34" charset="0"/>
                        <a:cs typeface="72" panose="020B050303000000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794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54409"/>
              </p:ext>
            </p:extLst>
          </p:nvPr>
        </p:nvGraphicFramePr>
        <p:xfrm>
          <a:off x="609600" y="721426"/>
          <a:ext cx="7924799" cy="515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13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S.No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CSR project or activity identified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Sector in which the project is covered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Projects or programs (1) Local area or other (2) Specify the State and District where projects or programs proposed to be undertaken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 Outlay (budget) project or programs-wise (Apr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Mar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2024) in INR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 spent on the projects or programs Sub-Heads: (1) Direct expenditure on projects or programs (2)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Overheads in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INR</a:t>
                      </a:r>
                      <a:endParaRPr lang="en-I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 Development- NAPS &amp;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NATS FY2023-24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 Development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Karnataka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1,24,70,052</a:t>
                      </a:r>
                      <a:endParaRPr lang="en-IN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0" marR="2159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1,24,70,052</a:t>
                      </a:r>
                      <a:endParaRPr lang="en-IN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0" marR="2159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IT equipment to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Tehsildar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Office,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Harohalli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 Development</a:t>
                      </a: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Karnataka</a:t>
                      </a:r>
                      <a:endParaRPr lang="en-IN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329,948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0" marR="2159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329,948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0" marR="2159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58990"/>
                  </a:ext>
                </a:extLst>
              </a:tr>
              <a:tr h="34819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2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1,28,00,000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1,28,00,000</a:t>
                      </a:r>
                      <a:endParaRPr lang="en-IN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76" marR="21576" marT="59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457200" y="152400"/>
            <a:ext cx="7931727" cy="708107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72" panose="020B0503030000000003" pitchFamily="34" charset="0"/>
                <a:cs typeface="72" panose="020B0503030000000003" pitchFamily="34" charset="0"/>
              </a:rPr>
              <a:t>Plan FY 2023-24</a:t>
            </a:r>
            <a:endParaRPr lang="en-IN" sz="32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293"/>
            <a:ext cx="1253712" cy="82373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" y="386354"/>
            <a:ext cx="7391400" cy="901972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72" panose="020B0503030000000003" pitchFamily="34" charset="0"/>
                <a:cs typeface="72" panose="020B0503030000000003" pitchFamily="34" charset="0"/>
              </a:rPr>
              <a:t>About– NAPS &amp; NATS</a:t>
            </a:r>
            <a:endParaRPr lang="en-IN" sz="32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360" y="232117"/>
            <a:ext cx="849360" cy="8493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1960" y="1056468"/>
            <a:ext cx="8240760" cy="3409405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72" panose="020B0503030000000003" pitchFamily="34" charset="0"/>
                <a:cs typeface="72" panose="020B0503030000000003" pitchFamily="34" charset="0"/>
              </a:rPr>
              <a:t>NAPS</a:t>
            </a: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 (National Apprentices Promotion Scheme) is launched by Ministry of Skill Development &amp; Entrepreneurship &amp; </a:t>
            </a:r>
            <a:r>
              <a:rPr lang="en-US" sz="1800" b="1" dirty="0" smtClean="0">
                <a:latin typeface="72" panose="020B0503030000000003" pitchFamily="34" charset="0"/>
                <a:cs typeface="72" panose="020B0503030000000003" pitchFamily="34" charset="0"/>
              </a:rPr>
              <a:t>NATS</a:t>
            </a: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 (National Apprentices Training Scheme) is launched by Ministry of Human Resource Development.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Organization having more than 30 employees has to employ minimum of 2.5% of total employees as Apprentices under NAPS or and NATS.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Organization can employ maximum </a:t>
            </a:r>
            <a:r>
              <a:rPr lang="en-US" sz="1800" smtClean="0">
                <a:latin typeface="72" panose="020B0503030000000003" pitchFamily="34" charset="0"/>
                <a:cs typeface="72" panose="020B0503030000000003" pitchFamily="34" charset="0"/>
              </a:rPr>
              <a:t>of 25</a:t>
            </a: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% of total employees as Apprentices.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72" panose="020B0503030000000003" pitchFamily="34" charset="0"/>
                <a:cs typeface="72" panose="020B0503030000000003" pitchFamily="34" charset="0"/>
              </a:rPr>
              <a:t>Difference between actual and minimum apprentices can be claimed under CSR.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62401"/>
              </p:ext>
            </p:extLst>
          </p:nvPr>
        </p:nvGraphicFramePr>
        <p:xfrm>
          <a:off x="8240760" y="57205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showAsIcon="1" r:id="rId5" imgW="914400" imgH="771480" progId="Acrobat.Document.DC">
                  <p:embed/>
                </p:oleObj>
              </mc:Choice>
              <mc:Fallback>
                <p:oleObj name="Acrobat Document" showAsIcon="1" r:id="rId5" imgW="914400" imgH="771480" progId="Acrobat.Document.DC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0760" y="57205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On request of Office of </a:t>
            </a:r>
            <a:r>
              <a:rPr lang="en-US" dirty="0" err="1" smtClean="0">
                <a:latin typeface="72" panose="020B0503030000000003" pitchFamily="34" charset="0"/>
                <a:cs typeface="72" panose="020B0503030000000003" pitchFamily="34" charset="0"/>
              </a:rPr>
              <a:t>Tehsildar</a:t>
            </a:r>
            <a:r>
              <a:rPr lang="en-US" dirty="0" smtClean="0"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en-US" dirty="0" err="1" smtClean="0">
                <a:latin typeface="72" panose="020B0503030000000003" pitchFamily="34" charset="0"/>
                <a:cs typeface="72" panose="020B0503030000000003" pitchFamily="34" charset="0"/>
              </a:rPr>
              <a:t>Harohalli</a:t>
            </a:r>
            <a:r>
              <a:rPr lang="en-US" dirty="0" smtClean="0"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en-US" dirty="0">
                <a:latin typeface="72" panose="020B0503030000000003" pitchFamily="34" charset="0"/>
                <a:cs typeface="72" panose="020B0503030000000003" pitchFamily="34" charset="0"/>
              </a:rPr>
              <a:t>the Company donated IT Equipment to enable their office to function smoothly and serve the local community in a better way.</a:t>
            </a:r>
            <a:endParaRPr lang="en-IN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" y="174816"/>
            <a:ext cx="7391400" cy="901972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28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02376"/>
            <a:ext cx="4971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72" panose="020B0503030000000003" pitchFamily="34" charset="0"/>
                <a:ea typeface="+mj-ea"/>
                <a:cs typeface="72" panose="020B0503030000000003" pitchFamily="34" charset="0"/>
              </a:rPr>
              <a:t>Donation of IT equipment </a:t>
            </a:r>
            <a:endParaRPr lang="en-IN" sz="3200" b="1" dirty="0">
              <a:latin typeface="72" panose="020B0503030000000003" pitchFamily="34" charset="0"/>
              <a:ea typeface="+mj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1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321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72</vt:lpstr>
      <vt:lpstr>Arial</vt:lpstr>
      <vt:lpstr>Calibri</vt:lpstr>
      <vt:lpstr>Museo Sans 300</vt:lpstr>
      <vt:lpstr>Museo Sans 700</vt:lpstr>
      <vt:lpstr>Museo Sans 900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Taral</dc:creator>
  <cp:lastModifiedBy>Tharani Priya P.</cp:lastModifiedBy>
  <cp:revision>100</cp:revision>
  <dcterms:created xsi:type="dcterms:W3CDTF">2015-11-24T12:49:53Z</dcterms:created>
  <dcterms:modified xsi:type="dcterms:W3CDTF">2024-02-20T04:19:01Z</dcterms:modified>
</cp:coreProperties>
</file>